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2" r:id="rId3"/>
    <p:sldId id="266" r:id="rId4"/>
    <p:sldId id="274" r:id="rId5"/>
    <p:sldId id="276" r:id="rId6"/>
    <p:sldId id="257" r:id="rId7"/>
    <p:sldId id="258" r:id="rId8"/>
    <p:sldId id="259" r:id="rId9"/>
    <p:sldId id="28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xmlns="" id="{1D0D0E87-7A1A-4F81-B07B-B14EDF2D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xmlns="" id="{AA42D74F-9139-4320-9BE4-CFBA8D91D07B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xmlns="" id="{4F23E2C3-875D-4FDE-9D57-C69E8DB9FEB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xmlns="" id="{6D987935-F8D4-48A7-BF01-AE3797108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xmlns="" id="{CCA18770-D112-4ADC-9159-E53E9C812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D629E9A6-3782-4277-97A1-0B0FA34919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xmlns="" id="{ED90FEF9-B229-4961-A4E1-932BB76D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5AA80-F6DD-476F-860F-11CEB2E499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2106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1E264-168A-4B66-A6AD-963B42D7814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6663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667A-67F2-4312-92B6-17C7911B89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12378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93FB-704B-438C-991B-23EB4C3157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450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AE0E3-C66F-4558-8D3C-05BADA5E829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2971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5F45D-6EE3-4F51-9B77-277A1DC0789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1341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B4D47-3272-4D00-A7CF-080B3AE6C0C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9329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E3948-34F5-45D6-A7DB-743BAD12BD0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92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43946-0A35-4D11-A7BC-193F1349BCCF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86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195AD-2565-488F-B85B-EC0765741FA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3102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1CEC2-92AF-4C0B-B26B-F5988C791A8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5454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27C50-C3DA-488C-8395-42FD8567067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5767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CDC0E-98A9-404D-8629-8D9DC317065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1597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xmlns="" id="{A1B9E32B-37A2-4E05-A66C-7B1ECF102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xmlns="" id="{23F53E26-CFE8-433F-9DB5-7093CEFB5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xmlns="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xmlns="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xmlns="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CD159-88BB-47AD-84D5-EB8ABD0D0E0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8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US" sz="4400" kern="1200" dirty="0">
                <a:solidFill>
                  <a:prstClr val="black"/>
                </a:solidFill>
                <a:latin typeface="Calibri"/>
              </a:rPr>
              <a:t>安心</a:t>
            </a:r>
            <a:r>
              <a:rPr kumimoji="0" lang="zh-TW" altLang="en-US" sz="4400" kern="1200" dirty="0" smtClean="0">
                <a:solidFill>
                  <a:prstClr val="black"/>
                </a:solidFill>
                <a:latin typeface="Calibri"/>
              </a:rPr>
              <a:t>講座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9700"/>
            <a:ext cx="41703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281783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endParaRPr lang="en-US" altLang="zh-TW" sz="3600" b="1" smtClean="0"/>
          </a:p>
          <a:p>
            <a:pPr>
              <a:buFontTx/>
              <a:buNone/>
            </a:pP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與喜樂的人要同樂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       與哀哭的人要同哭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3600" b="1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1800" smtClean="0"/>
              <a:t>Rejoice with them that do rejoice, </a:t>
            </a:r>
          </a:p>
          <a:p>
            <a:pPr>
              <a:buFontTx/>
              <a:buNone/>
            </a:pPr>
            <a:r>
              <a:rPr lang="zh-TW" altLang="en-US" sz="1800" smtClean="0"/>
              <a:t>                                        </a:t>
            </a:r>
            <a:r>
              <a:rPr lang="en-US" altLang="zh-TW" sz="1800" smtClean="0"/>
              <a:t>and weep with them that weep.</a:t>
            </a:r>
          </a:p>
          <a:p>
            <a:pPr>
              <a:buFontTx/>
              <a:buNone/>
            </a:pP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聖經．羅馬書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400" b="1" smtClean="0"/>
              <a:t> </a:t>
            </a:r>
            <a:endParaRPr lang="en-US" altLang="zh-TW" sz="2400" b="1" smtClean="0"/>
          </a:p>
          <a:p>
            <a:pPr>
              <a:buFontTx/>
              <a:buNone/>
            </a:pPr>
            <a:r>
              <a:rPr lang="zh-TW" altLang="en-US" sz="2400" b="1" smtClean="0"/>
              <a:t> </a:t>
            </a:r>
            <a:endParaRPr lang="en-US" altLang="zh-TW" sz="3600" b="1" smtClean="0"/>
          </a:p>
          <a:p>
            <a:pPr algn="ctr" eaLnBrk="1" hangingPunct="1">
              <a:buFontTx/>
              <a:buNone/>
            </a:pPr>
            <a:r>
              <a:rPr lang="en-US" altLang="zh-TW" sz="3600" b="1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8438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急性</a:t>
            </a:r>
            <a:r>
              <a:rPr lang="zh-TW" altLang="en-US" dirty="0" smtClean="0"/>
              <a:t>壓力反應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840760" cy="376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5950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 smtClean="0">
                <a:solidFill>
                  <a:srgbClr val="CC0000"/>
                </a:solidFill>
              </a:rPr>
              <a:t>安心法寶：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「</a:t>
            </a:r>
            <a:r>
              <a:rPr lang="zh-TW" altLang="en-US" sz="3600" b="1" dirty="0" smtClean="0">
                <a:solidFill>
                  <a:srgbClr val="CC0000"/>
                </a:solidFill>
              </a:rPr>
              <a:t>信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、</a:t>
            </a:r>
            <a:r>
              <a:rPr lang="zh-TW" altLang="en-US" sz="3600" b="1" dirty="0">
                <a:solidFill>
                  <a:srgbClr val="CC0000"/>
                </a:solidFill>
              </a:rPr>
              <a:t>運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、同、轉」 </a:t>
            </a:r>
            <a:r>
              <a:rPr lang="zh-TW" altLang="en-US" sz="1400" dirty="0" smtClean="0"/>
              <a:t>（黃龍杰，</a:t>
            </a:r>
            <a:r>
              <a:rPr lang="en-US" altLang="zh-TW" sz="1400" dirty="0" smtClean="0"/>
              <a:t>2008</a:t>
            </a:r>
            <a:r>
              <a:rPr lang="zh-TW" altLang="en-US" sz="1400" dirty="0" smtClean="0"/>
              <a:t>）</a:t>
            </a:r>
            <a:r>
              <a:rPr lang="zh-TW" altLang="en-US" dirty="0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ea typeface="標楷體" pitchFamily="65" charset="-120"/>
              </a:rPr>
              <a:t>「信」＝信仰</a:t>
            </a:r>
            <a:r>
              <a:rPr lang="zh-TW" altLang="en-US" dirty="0" smtClean="0">
                <a:ea typeface="標楷體" pitchFamily="65" charset="-120"/>
              </a:rPr>
              <a:t>：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做禮拜、望彌撒，不住禱告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參加法會或禪修，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上寺廟燒香、拜拜、收驚、念經、求符</a:t>
            </a:r>
            <a:endParaRPr lang="en-US" altLang="zh-TW" dirty="0" smtClean="0"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zh-TW" altLang="en-US" dirty="0" smtClean="0">
              <a:ea typeface="標楷體" pitchFamily="65" charset="-120"/>
            </a:endParaRPr>
          </a:p>
          <a:p>
            <a:pPr eaLnBrk="1" hangingPunct="1"/>
            <a:r>
              <a:rPr lang="zh-TW" altLang="en-US" dirty="0" smtClean="0">
                <a:ea typeface="標楷體" pitchFamily="65" charset="-120"/>
              </a:rPr>
              <a:t>「運」＝運動：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從事有氧運動，讓自己喘喘氣和流流汗，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把壓力賀爾蒙排出體外。</a:t>
            </a:r>
          </a:p>
          <a:p>
            <a:pPr eaLnBrk="1" hangingPunct="1"/>
            <a:endParaRPr lang="zh-TW" altLang="en-US" dirty="0" smtClean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dirty="0" smtClean="0">
                <a:latin typeface="華康鐵線龍門W3" pitchFamily="65" charset="-120"/>
                <a:ea typeface="華康鐵線龍門W3" pitchFamily="65" charset="-120"/>
              </a:rPr>
              <a:t> </a:t>
            </a:r>
            <a:endParaRPr lang="zh-TW" altLang="en-US" sz="2800" dirty="0" smtClean="0">
              <a:latin typeface="華康鐵線龍門W3" pitchFamily="65" charset="-120"/>
              <a:ea typeface="華康鐵線龍門W3" pitchFamily="65" charset="-120"/>
            </a:endParaRPr>
          </a:p>
          <a:p>
            <a:pPr eaLnBrk="1" hangingPunct="1">
              <a:buFontTx/>
              <a:buNone/>
            </a:pPr>
            <a:endParaRPr lang="en-US" altLang="zh-TW" dirty="0" smtClean="0">
              <a:ea typeface="標楷體" pitchFamily="65" charset="-12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6134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 smtClean="0">
                <a:solidFill>
                  <a:srgbClr val="CC0000"/>
                </a:solidFill>
              </a:rPr>
              <a:t>安心法寶： 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「信、運、</a:t>
            </a:r>
            <a:r>
              <a:rPr lang="zh-TW" altLang="en-US" sz="3600" b="1" dirty="0" smtClean="0">
                <a:solidFill>
                  <a:srgbClr val="CC0000"/>
                </a:solidFill>
              </a:rPr>
              <a:t>同、</a:t>
            </a:r>
            <a:r>
              <a:rPr lang="zh-TW" altLang="en-US" sz="3600" b="1" dirty="0">
                <a:solidFill>
                  <a:srgbClr val="CC0000"/>
                </a:solidFill>
              </a:rPr>
              <a:t>轉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」</a:t>
            </a:r>
            <a:endParaRPr lang="zh-TW" altLang="en-US" sz="11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「同」＝同伴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 ：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85813" y="2286000"/>
            <a:ext cx="8107362" cy="3810000"/>
          </a:xfrm>
        </p:spPr>
        <p:txBody>
          <a:bodyPr/>
          <a:lstStyle/>
          <a:p>
            <a:pPr lvl="1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「分享快樂，快樂會加倍</a:t>
            </a:r>
            <a:r>
              <a:rPr lang="zh-TW" altLang="en-US" sz="3200" dirty="0" smtClean="0">
                <a:latin typeface="新細明體" charset="-120"/>
              </a:rPr>
              <a:t>；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分擔痛苦，痛苦會減半。」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0" eaLnBrk="1" hangingPunct="1">
              <a:buClr>
                <a:srgbClr val="B2B2B2"/>
              </a:buClr>
            </a:pPr>
            <a:r>
              <a:rPr lang="zh-TW" altLang="en-US" b="1" dirty="0" smtClean="0">
                <a:solidFill>
                  <a:srgbClr val="000000"/>
                </a:solidFill>
                <a:ea typeface="標楷體" pitchFamily="65" charset="-120"/>
              </a:rPr>
              <a:t>「</a:t>
            </a:r>
            <a:r>
              <a:rPr lang="zh-TW" altLang="en-US" b="1" dirty="0">
                <a:solidFill>
                  <a:srgbClr val="000000"/>
                </a:solidFill>
                <a:ea typeface="標楷體" pitchFamily="65" charset="-120"/>
              </a:rPr>
              <a:t>轉」＝轉移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：</a:t>
            </a:r>
          </a:p>
          <a:p>
            <a:pPr lvl="1" eaLnBrk="1" hangingPunct="1">
              <a:buClr>
                <a:srgbClr val="CCCC99"/>
              </a:buClr>
            </a:pP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轉移注意</a:t>
            </a:r>
            <a:r>
              <a:rPr lang="zh-TW" altLang="en-US" sz="2600" dirty="0" smtClean="0">
                <a:solidFill>
                  <a:srgbClr val="000000"/>
                </a:solidFill>
              </a:rPr>
              <a:t>，</a:t>
            </a:r>
            <a:r>
              <a:rPr lang="zh-TW" altLang="en-US" sz="2600" dirty="0" smtClean="0">
                <a:solidFill>
                  <a:srgbClr val="000000"/>
                </a:solidFill>
                <a:ea typeface="標楷體" pitchFamily="65" charset="-120"/>
              </a:rPr>
              <a:t>走出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去接觸大自然</a:t>
            </a:r>
            <a:r>
              <a:rPr lang="zh-TW" altLang="en-US" sz="2600" dirty="0">
                <a:solidFill>
                  <a:srgbClr val="000000"/>
                </a:solidFill>
              </a:rPr>
              <a:t>、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或看電影</a:t>
            </a:r>
            <a:r>
              <a:rPr lang="en-US" altLang="zh-TW" sz="2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en-US" altLang="zh-TW" sz="2600" dirty="0">
                <a:solidFill>
                  <a:srgbClr val="000000"/>
                </a:solidFill>
                <a:ea typeface="標楷體" pitchFamily="65" charset="-120"/>
              </a:rPr>
              <a:t> </a:t>
            </a:r>
            <a:r>
              <a:rPr lang="zh-TW" altLang="en-US" sz="2600" dirty="0" smtClean="0">
                <a:solidFill>
                  <a:srgbClr val="000000"/>
                </a:solidFill>
                <a:ea typeface="標楷體" pitchFamily="65" charset="-120"/>
              </a:rPr>
              <a:t>。</a:t>
            </a:r>
            <a:endParaRPr lang="en-US" altLang="zh-TW" sz="2600" dirty="0" smtClean="0">
              <a:solidFill>
                <a:srgbClr val="000000"/>
              </a:solidFill>
              <a:ea typeface="標楷體" pitchFamily="65" charset="-120"/>
            </a:endParaRPr>
          </a:p>
          <a:p>
            <a:pPr lvl="1" eaLnBrk="1" hangingPunct="1">
              <a:buClr>
                <a:srgbClr val="CCCC99"/>
              </a:buClr>
            </a:pP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</a:rPr>
              <a:t>暫時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把煩惱放下，避免鑽牛角尖，越陷越深。</a:t>
            </a:r>
          </a:p>
          <a:p>
            <a:pPr marL="457200" lvl="1" indent="0" eaLnBrk="1" hangingPunct="1">
              <a:buNone/>
            </a:pPr>
            <a:endParaRPr lang="zh-TW" altLang="en-US" sz="3200" dirty="0" smtClean="0"/>
          </a:p>
          <a:p>
            <a:pPr eaLnBrk="1" hangingPunct="1"/>
            <a:endParaRPr lang="zh-TW" altLang="en-US" sz="3200" b="1" dirty="0" smtClean="0"/>
          </a:p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50144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78775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 smtClean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事實真相只有一個，需阻斷無謂的臆測或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r>
              <a:rPr lang="zh-TW" altLang="en-US" smtClean="0">
                <a:solidFill>
                  <a:srgbClr val="000066"/>
                </a:solidFill>
              </a:rPr>
              <a:t>「</a:t>
            </a: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流言」，尤其老師更不能加入學生的這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種討論中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不要在任何時候談論「聽說學校風水有問題，所以</a:t>
            </a:r>
            <a:r>
              <a:rPr lang="en-US" altLang="zh-TW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---</a:t>
            </a: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」、或是對於事發地點穿鑿附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會一些無助於平復學生情緒的說法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endParaRPr lang="en-US" altLang="zh-TW" sz="32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458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50213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 smtClean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62198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zh-TW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注意容易有「悲觀反應」的學生，他們容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易有「人生太無常」 、「遲早會輪到我」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或「我也逃不 過相同的命運」的想法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有些學生會有比較多或激烈的情緒反應，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需及時通報輔導室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協助照顧事件者導師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導師需每日清查未到校學生並及時與家長聯繫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所有對外發言一律交由「發言人」處理</a:t>
            </a:r>
            <a:endParaRPr lang="zh-TW" altLang="en-US" sz="40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4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83942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 smtClean="0">
                <a:ea typeface="Arial Unicode MS" pitchFamily="34" charset="-120"/>
                <a:cs typeface="Arial Unicode MS" pitchFamily="34" charset="-120"/>
              </a:rPr>
              <a:t>任課老師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513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dirty="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dirty="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表達對事件者的哀悼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課程進度可以照常進行，但可以少一些、慢一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些 ，或寫作業考卷，但儘量不要讓學生自習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若學生想談則讓學生說一說、哭 一哭，或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指導學生製作卡片、摺紙鶴、摺星星等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zh-TW" altLang="en-US" dirty="0" smtClean="0">
                <a:solidFill>
                  <a:srgbClr val="000066"/>
                </a:solidFill>
                <a:ea typeface="Arial Unicode MS" pitchFamily="34" charset="-120"/>
                <a:cs typeface="Arial Unicode MS" pitchFamily="34" charset="-120"/>
              </a:rPr>
              <a:t>（勿將事件者天使化、勿布置教室）</a:t>
            </a:r>
            <a:endParaRPr lang="zh-TW" altLang="en-US" dirty="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引導學生看到自己生命的力量</a:t>
            </a:r>
            <a:r>
              <a:rPr lang="zh-TW" altLang="en-US" sz="2400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dirty="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974284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珍愛自己、關心他人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互相協助</a:t>
            </a:r>
            <a:endParaRPr lang="en-US" altLang="zh-TW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度過短暫的心理不適，</a:t>
            </a:r>
            <a:endParaRPr lang="en-US" altLang="zh-TW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發展出新的適應力</a:t>
            </a:r>
            <a:endParaRPr lang="zh-TW" altLang="en-US" i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514119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456</Words>
  <Application>Microsoft Office PowerPoint</Application>
  <PresentationFormat>如螢幕大小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Layers</vt:lpstr>
      <vt:lpstr>安心講座</vt:lpstr>
      <vt:lpstr>PowerPoint 簡報</vt:lpstr>
      <vt:lpstr>急性壓力反應</vt:lpstr>
      <vt:lpstr>安心法寶：「信、運、同、轉」 （黃龍杰，2008） </vt:lpstr>
      <vt:lpstr>安心法寶： 「信、運、同、轉」</vt:lpstr>
      <vt:lpstr>導師</vt:lpstr>
      <vt:lpstr>導師</vt:lpstr>
      <vt:lpstr>任課老師</vt:lpstr>
      <vt:lpstr>珍愛自己、關心他人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2020-03-18T05:40:39Z</dcterms:created>
  <dcterms:modified xsi:type="dcterms:W3CDTF">2021-04-13T02:16:23Z</dcterms:modified>
</cp:coreProperties>
</file>